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87" r:id="rId5"/>
    <p:sldId id="293" r:id="rId6"/>
    <p:sldId id="424" r:id="rId7"/>
    <p:sldId id="421" r:id="rId8"/>
    <p:sldId id="425" r:id="rId9"/>
    <p:sldId id="396" r:id="rId10"/>
    <p:sldId id="489" r:id="rId11"/>
    <p:sldId id="392" r:id="rId12"/>
    <p:sldId id="393" r:id="rId13"/>
    <p:sldId id="48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31F"/>
    <a:srgbClr val="294A5A"/>
    <a:srgbClr val="8497B0"/>
    <a:srgbClr val="FDE151"/>
    <a:srgbClr val="F2B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6733" autoAdjust="0"/>
  </p:normalViewPr>
  <p:slideViewPr>
    <p:cSldViewPr snapToGrid="0">
      <p:cViewPr varScale="1">
        <p:scale>
          <a:sx n="75" d="100"/>
          <a:sy n="75" d="100"/>
        </p:scale>
        <p:origin x="96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74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74354-A19B-406D-A00B-D093AE277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175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176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7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7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0DE4-7CAE-45C3-8615-A48650925A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B179994-BF23-41FF-95DD-54B6DAA2C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10407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0DE4-7CAE-45C3-8615-A48650925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0DE4-7CAE-45C3-8615-A48650925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0DE4-7CAE-45C3-8615-A48650925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0DE4-7CAE-45C3-8615-A48650925A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0DE4-7CAE-45C3-8615-A48650925AB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0DE4-7CAE-45C3-8615-A48650925AB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0DE4-7CAE-45C3-8615-A48650925AB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0DE4-7CAE-45C3-8615-A48650925AB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14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1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7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12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1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1" name="标题 1"/>
          <p:cNvSpPr>
            <a:spLocks noGrp="1"/>
          </p:cNvSpPr>
          <p:nvPr>
            <p:ph type="title"/>
          </p:nvPr>
        </p:nvSpPr>
        <p:spPr>
          <a:xfrm>
            <a:off x="838200" y="775605"/>
            <a:ext cx="10515600" cy="59599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9122" name="内容占位符 2"/>
          <p:cNvSpPr>
            <a:spLocks noGrp="1"/>
          </p:cNvSpPr>
          <p:nvPr>
            <p:ph idx="1"/>
          </p:nvPr>
        </p:nvSpPr>
        <p:spPr>
          <a:xfrm>
            <a:off x="838200" y="1917480"/>
            <a:ext cx="10515600" cy="45833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1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26" name="内容占位符 2"/>
          <p:cNvSpPr>
            <a:spLocks noGrp="1"/>
          </p:cNvSpPr>
          <p:nvPr>
            <p:ph idx="13"/>
          </p:nvPr>
        </p:nvSpPr>
        <p:spPr>
          <a:xfrm>
            <a:off x="838200" y="1388161"/>
            <a:ext cx="10515600" cy="512761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1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1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8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149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15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15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1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160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61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1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63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16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6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6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1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168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16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1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13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1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6" descr="C:\Users\Administrator\Desktop\16.9 - 新标准.jpg16.9 - 新标准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905" y="318"/>
            <a:ext cx="12190095" cy="6856730"/>
          </a:xfrm>
          <a:prstGeom prst="rect">
            <a:avLst/>
          </a:prstGeom>
        </p:spPr>
      </p:pic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D48C9-9762-47FA-A206-B39E3060D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533704" y="5538761"/>
            <a:ext cx="4079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珠海市香洲区人普办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377440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香洲区自主申报小程序</a:t>
            </a:r>
            <a:br>
              <a:rPr kumimoji="1"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kumimoji="1"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填报说明</a:t>
            </a:r>
            <a:br>
              <a:rPr kumimoji="1" lang="en-US" altLang="zh-CN" b="1" dirty="0"/>
            </a:br>
            <a:endParaRPr kumimoji="1" lang="zh-CN" altLang="en-US" sz="31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/>
          <a:stretch>
            <a:fillRect/>
          </a:stretch>
        </p:blipFill>
        <p:spPr bwMode="auto">
          <a:xfrm>
            <a:off x="2571750" y="1280160"/>
            <a:ext cx="254889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739130" y="2228560"/>
            <a:ext cx="4359910" cy="335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重点：</a:t>
            </a:r>
            <a:endParaRPr lang="en-US" altLang="zh-CN" dirty="0">
              <a:solidFill>
                <a:srgbClr val="FF0000"/>
              </a:solidFill>
            </a:endParaRPr>
          </a:p>
          <a:p>
            <a:pPr indent="457200">
              <a:lnSpc>
                <a:spcPct val="200000"/>
              </a:lnSpc>
            </a:pPr>
            <a:r>
              <a:rPr lang="zh-CN" altLang="en-US" sz="2000" dirty="0"/>
              <a:t>绝大多数上报不成功都是由于住户信息填报的应登记人数，与实际登记的人数不一致导致上报不成功，报错。出现此类型问题首先需要检查户项目和人项目人员数量是否一致。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谢  谢！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321414" y="1337732"/>
            <a:ext cx="5830292" cy="5520268"/>
            <a:chOff x="1754017" y="1303864"/>
            <a:chExt cx="5830292" cy="552026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17" y="1303864"/>
              <a:ext cx="2547816" cy="5520268"/>
            </a:xfrm>
            <a:prstGeom prst="rect">
              <a:avLst/>
            </a:prstGeom>
          </p:spPr>
        </p:pic>
        <p:cxnSp>
          <p:nvCxnSpPr>
            <p:cNvPr id="8" name="直接箭头连接符 7"/>
            <p:cNvCxnSpPr/>
            <p:nvPr/>
          </p:nvCxnSpPr>
          <p:spPr>
            <a:xfrm>
              <a:off x="4087313" y="3203509"/>
              <a:ext cx="97536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879711" y="2632578"/>
              <a:ext cx="2126322" cy="796422"/>
            </a:xfrm>
            <a:prstGeom prst="rect">
              <a:avLst/>
            </a:prstGeom>
            <a:noFill/>
            <a:ln w="2222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noFill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03"/>
            <a:stretch>
              <a:fillRect/>
            </a:stretch>
          </p:blipFill>
          <p:spPr>
            <a:xfrm>
              <a:off x="5143953" y="1303864"/>
              <a:ext cx="2440356" cy="4422988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1040294" y="3293682"/>
            <a:ext cx="3220720" cy="212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自主申报人填写手机号，获取验证码并输入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阅读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《隐私协议》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《填报说明》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并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打勾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，点击登录按钮。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4" y="1441942"/>
            <a:ext cx="3596764" cy="132477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882577" y="3677921"/>
            <a:ext cx="585023" cy="223520"/>
          </a:xfrm>
          <a:prstGeom prst="rect">
            <a:avLst/>
          </a:prstGeom>
          <a:noFill/>
          <a:ln w="222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" b="4901"/>
          <a:stretch>
            <a:fillRect/>
          </a:stretch>
        </p:blipFill>
        <p:spPr bwMode="auto">
          <a:xfrm>
            <a:off x="1056640" y="1270000"/>
            <a:ext cx="2387599" cy="532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" b="4825"/>
          <a:stretch>
            <a:fillRect/>
          </a:stretch>
        </p:blipFill>
        <p:spPr bwMode="auto">
          <a:xfrm>
            <a:off x="3708401" y="1270000"/>
            <a:ext cx="2387599" cy="493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80" y="1219201"/>
            <a:ext cx="2457157" cy="52408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83058" y="3087794"/>
            <a:ext cx="2052000" cy="150368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38861" y="1625602"/>
            <a:ext cx="2134221" cy="70103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273082" y="1837907"/>
            <a:ext cx="4876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537200" y="2103120"/>
            <a:ext cx="487680" cy="30479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22117" y="2575561"/>
            <a:ext cx="2822918" cy="170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从上往下依次选择街道，居委会，路名路号、小区等信息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智能搜索楼宇框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中输入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3596640" y="1148079"/>
            <a:ext cx="2499360" cy="541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5" y="1148079"/>
            <a:ext cx="2499360" cy="5415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55" y="1148079"/>
            <a:ext cx="2379785" cy="541528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596640" y="3108960"/>
            <a:ext cx="2134221" cy="64007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48617" y="1802229"/>
            <a:ext cx="2824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本户应登记人数，不包括港澳台和外籍人员。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港澳台人员填报港澳台表。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出生人员没有出生表，算在本户应登记人数里面。未落户口选择户口待定，无身份证填</a:t>
            </a:r>
            <a:r>
              <a:rPr lang="en-US" altLang="zh-CN" dirty="0"/>
              <a:t>18</a:t>
            </a:r>
            <a:r>
              <a:rPr lang="zh-CN" altLang="en-US" dirty="0"/>
              <a:t>个</a:t>
            </a:r>
            <a:r>
              <a:rPr lang="en-US" altLang="zh-CN" dirty="0"/>
              <a:t>0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死亡人员填写死亡表。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630717" y="5486401"/>
            <a:ext cx="2134221" cy="4064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49255" y="1910080"/>
            <a:ext cx="2379785" cy="55254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49255" y="3108960"/>
            <a:ext cx="2379785" cy="105664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1680" y="1239520"/>
            <a:ext cx="6715760" cy="5030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一、需要登记的对象：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①经常住在您家里的人。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②经常住在您家，但由于临时出差、探亲、旅游或值夜班等原因，登记这天未住在家里的人（视为住在您家）。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③幼儿园全托孩子、小学、初中住校生（视为住在您家）。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④户口登记在现住房地址但经常外出的人，例如外出学习的高中、大学住校生，在外地生活和工作的人（视为离开户口登记地）。⑤户口登记在香洲区，全户居住在外的人。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 二、不需要登记的对象：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①现役军人和武警。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②临时出差、探亲、旅游等原因，暂住在您家的人。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③不居住在香洲区，并且户口不登记在香洲区</a:t>
            </a:r>
            <a:r>
              <a:rPr lang="en-US" altLang="zh-CN" dirty="0"/>
              <a:t>,</a:t>
            </a:r>
            <a:r>
              <a:rPr lang="zh-CN" altLang="en-US" dirty="0"/>
              <a:t>由户口所在地登记。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711440" y="1330960"/>
            <a:ext cx="390144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注意：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租户无需填报房东信息</a:t>
            </a:r>
            <a:r>
              <a:rPr lang="zh-CN" altLang="en-US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（分</a:t>
            </a:r>
            <a:r>
              <a:rPr lang="en-US" altLang="zh-CN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户自主申报）</a:t>
            </a:r>
            <a:r>
              <a:rPr lang="zh-CN" altLang="zh-CN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此处</a:t>
            </a:r>
            <a:r>
              <a:rPr lang="zh-CN" altLang="zh-CN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仅填本户人员信息。</a:t>
            </a:r>
            <a:r>
              <a:rPr lang="zh-CN" altLang="en-US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户主为租户户主，此处户主与户口本上户主无必然联系，按家庭日常关系确定户主。</a:t>
            </a:r>
            <a:endParaRPr lang="en-US" altLang="zh-CN" sz="1800" kern="100" dirty="0">
              <a:solidFill>
                <a:srgbClr val="2E74B5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kern="100" dirty="0">
                <a:solidFill>
                  <a:srgbClr val="2E74B5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见人就登、见户就登。即人在户在、人在户不在、户在人不在均需要登记。</a:t>
            </a:r>
            <a:endParaRPr lang="en-US" altLang="zh-CN" sz="1800" kern="100" dirty="0">
              <a:solidFill>
                <a:srgbClr val="2E74B5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2" y="1178560"/>
            <a:ext cx="2590798" cy="5374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97729" y="4922520"/>
            <a:ext cx="2134221" cy="151383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0000" y="2384646"/>
            <a:ext cx="2346960" cy="253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填完住户信息提交会弹出请完善户主信息，根据之前填报的本户人员类型先选择户主填报，进入到个人信息的录入。</a:t>
            </a:r>
            <a:endParaRPr lang="zh-CN" altLang="en-US" dirty="0"/>
          </a:p>
        </p:txBody>
      </p:sp>
      <p:pic>
        <p:nvPicPr>
          <p:cNvPr id="10" name="图片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/>
          <a:stretch>
            <a:fillRect/>
          </a:stretch>
        </p:blipFill>
        <p:spPr bwMode="auto">
          <a:xfrm>
            <a:off x="7955280" y="1178560"/>
            <a:ext cx="2590798" cy="5516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7955279" y="5882640"/>
            <a:ext cx="1381761" cy="38608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 descr="79743dda1c1ef8218b938c9d6bead11"/>
          <p:cNvPicPr/>
          <p:nvPr/>
        </p:nvPicPr>
        <p:blipFill rotWithShape="1">
          <a:blip r:embed="rId1"/>
          <a:srcRect t="3473"/>
          <a:stretch>
            <a:fillRect/>
          </a:stretch>
        </p:blipFill>
        <p:spPr bwMode="auto">
          <a:xfrm>
            <a:off x="1449070" y="1189990"/>
            <a:ext cx="2421890" cy="5210810"/>
          </a:xfrm>
          <a:prstGeom prst="rect">
            <a:avLst/>
          </a:prstGeom>
          <a:ln>
            <a:noFill/>
          </a:ln>
        </p:spPr>
      </p:pic>
      <p:cxnSp>
        <p:nvCxnSpPr>
          <p:cNvPr id="10" name="直接箭头连接符 9"/>
          <p:cNvCxnSpPr/>
          <p:nvPr/>
        </p:nvCxnSpPr>
        <p:spPr>
          <a:xfrm>
            <a:off x="3870960" y="219456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3515360" y="2077012"/>
            <a:ext cx="355600" cy="2641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468059" y="1828204"/>
            <a:ext cx="1456690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查看指标详细解释</a:t>
            </a:r>
            <a:endParaRPr lang="zh-CN" altLang="en-US" dirty="0"/>
          </a:p>
        </p:txBody>
      </p:sp>
      <p:cxnSp>
        <p:nvCxnSpPr>
          <p:cNvPr id="69" name="直接箭头连接符 68"/>
          <p:cNvCxnSpPr/>
          <p:nvPr/>
        </p:nvCxnSpPr>
        <p:spPr>
          <a:xfrm>
            <a:off x="3870960" y="3913816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3515360" y="3796268"/>
            <a:ext cx="355600" cy="2641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480560" y="3490407"/>
            <a:ext cx="17068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与户口簿上登记地一致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3515360" y="5403850"/>
            <a:ext cx="355600" cy="2641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100" name="直接箭头连接符 99"/>
          <p:cNvCxnSpPr/>
          <p:nvPr/>
        </p:nvCxnSpPr>
        <p:spPr>
          <a:xfrm>
            <a:off x="3870960" y="553593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4480560" y="5020076"/>
            <a:ext cx="170688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学生请以</a:t>
            </a:r>
            <a:r>
              <a:rPr lang="en-US" altLang="zh-CN" dirty="0"/>
              <a:t>9</a:t>
            </a:r>
            <a:r>
              <a:rPr lang="zh-CN" altLang="en-US" dirty="0"/>
              <a:t>月份升学后的受教育程度填报。</a:t>
            </a:r>
            <a:endParaRPr lang="zh-CN" altLang="en-US" dirty="0"/>
          </a:p>
        </p:txBody>
      </p:sp>
      <p:pic>
        <p:nvPicPr>
          <p:cNvPr id="112" name="图片 1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"/>
          <a:stretch>
            <a:fillRect/>
          </a:stretch>
        </p:blipFill>
        <p:spPr bwMode="auto">
          <a:xfrm>
            <a:off x="6384972" y="1209040"/>
            <a:ext cx="2421890" cy="547392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矩形 119"/>
          <p:cNvSpPr/>
          <p:nvPr/>
        </p:nvSpPr>
        <p:spPr>
          <a:xfrm>
            <a:off x="7618482" y="5779770"/>
            <a:ext cx="1082969" cy="33655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121" name="直接箭头连接符 120"/>
          <p:cNvCxnSpPr/>
          <p:nvPr/>
        </p:nvCxnSpPr>
        <p:spPr>
          <a:xfrm>
            <a:off x="8701451" y="593217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1"/>
          <p:cNvSpPr txBox="1"/>
          <p:nvPr/>
        </p:nvSpPr>
        <p:spPr>
          <a:xfrm>
            <a:off x="9422811" y="5668010"/>
            <a:ext cx="1706880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点击审核上报。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-9333" r="-402" b="9333"/>
          <a:stretch>
            <a:fillRect/>
          </a:stretch>
        </p:blipFill>
        <p:spPr>
          <a:xfrm>
            <a:off x="1442720" y="548640"/>
            <a:ext cx="2529840" cy="533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"/>
          <a:stretch>
            <a:fillRect/>
          </a:stretch>
        </p:blipFill>
        <p:spPr>
          <a:xfrm>
            <a:off x="8219440" y="1026160"/>
            <a:ext cx="2448555" cy="5151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/>
          <a:stretch>
            <a:fillRect/>
          </a:stretch>
        </p:blipFill>
        <p:spPr>
          <a:xfrm>
            <a:off x="4990905" y="1026160"/>
            <a:ext cx="2529840" cy="51511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16053" y="6177280"/>
            <a:ext cx="226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死亡表</a:t>
            </a:r>
            <a:endParaRPr lang="zh-CN" altLang="en-US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6339840" y="6380480"/>
            <a:ext cx="269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9032240" y="6177280"/>
            <a:ext cx="0" cy="20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7741920" y="6380480"/>
            <a:ext cx="0" cy="81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878320" y="6461760"/>
            <a:ext cx="194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港澳台、外籍表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6339840" y="6177280"/>
            <a:ext cx="0" cy="2235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9032240" y="5222240"/>
            <a:ext cx="355600" cy="23241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"/>
          <a:stretch>
            <a:fillRect/>
          </a:stretch>
        </p:blipFill>
        <p:spPr bwMode="auto">
          <a:xfrm>
            <a:off x="1948180" y="1238250"/>
            <a:ext cx="2390140" cy="49491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810760" y="2468880"/>
            <a:ext cx="2184400" cy="253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无错误签名上报，显示提交成功，跳到人员界面，可查看确认填报信息。有错误取消上报修改，然后再次签名。</a:t>
            </a:r>
            <a:endParaRPr lang="zh-CN" altLang="en-US" dirty="0"/>
          </a:p>
        </p:txBody>
      </p:sp>
      <p:pic>
        <p:nvPicPr>
          <p:cNvPr id="26" name="图片 2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/>
          <a:stretch>
            <a:fillRect/>
          </a:stretch>
        </p:blipFill>
        <p:spPr bwMode="auto">
          <a:xfrm>
            <a:off x="7559040" y="1234440"/>
            <a:ext cx="2390140" cy="49491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9123680" y="2362834"/>
            <a:ext cx="355600" cy="106616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54110" y="5358130"/>
            <a:ext cx="1080770" cy="34163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WPS 演示</Application>
  <PresentationFormat>宽屏</PresentationFormat>
  <Paragraphs>57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华文新魏</vt:lpstr>
      <vt:lpstr>华文行楷</vt:lpstr>
      <vt:lpstr>微软雅黑</vt:lpstr>
      <vt:lpstr>Times New Roman</vt:lpstr>
      <vt:lpstr>Calibri</vt:lpstr>
      <vt:lpstr>Calibri</vt:lpstr>
      <vt:lpstr>Calibri Light</vt:lpstr>
      <vt:lpstr>Arial Unicode MS</vt:lpstr>
      <vt:lpstr>等线</vt:lpstr>
      <vt:lpstr>1_Office 主题​​</vt:lpstr>
      <vt:lpstr>香洲区自主申报小程序 填报说明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麦铭杰</cp:lastModifiedBy>
  <cp:revision>84</cp:revision>
  <dcterms:created xsi:type="dcterms:W3CDTF">2020-03-30T18:46:00Z</dcterms:created>
  <dcterms:modified xsi:type="dcterms:W3CDTF">2020-09-16T06:17:02Z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2052-11.8.2.8593</vt:lpwstr>
  </property>
</Properties>
</file>